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8" r:id="rId18"/>
    <p:sldId id="272" r:id="rId19"/>
    <p:sldId id="277" r:id="rId20"/>
    <p:sldId id="274" r:id="rId21"/>
    <p:sldId id="275" r:id="rId22"/>
    <p:sldId id="279" r:id="rId23"/>
    <p:sldId id="280" r:id="rId24"/>
    <p:sldId id="284" r:id="rId25"/>
    <p:sldId id="273" r:id="rId26"/>
    <p:sldId id="282" r:id="rId27"/>
    <p:sldId id="283" r:id="rId28"/>
    <p:sldId id="285" r:id="rId29"/>
    <p:sldId id="289" r:id="rId30"/>
    <p:sldId id="286" r:id="rId31"/>
    <p:sldId id="287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60"/>
    <p:restoredTop sz="94767"/>
  </p:normalViewPr>
  <p:slideViewPr>
    <p:cSldViewPr snapToGrid="0">
      <p:cViewPr varScale="1">
        <p:scale>
          <a:sx n="143" d="100"/>
          <a:sy n="143" d="100"/>
        </p:scale>
        <p:origin x="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9ED510-B24C-7697-7DE1-CFA34134C0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D4C619F-CE58-F492-7716-04BA66827A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CE07FF2-3B67-DF39-6442-EBE2657BE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56FC-1C82-44B1-AB7C-18A35C7E2215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0D48651-455E-D91A-7F6F-1B31E0891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55D2DE7-3C65-BA57-D358-BB4B1D797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9BC1E-0E59-4099-A06A-8F5079196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5433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061605-F14F-B107-B073-8E5C17C1F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432EFA3-EC8A-4C36-429F-5C6A728711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CCE9E18-7705-BD51-C46E-E09A21AB6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56FC-1C82-44B1-AB7C-18A35C7E2215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5CF878-2C47-73C8-7E08-5983BF154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3E86667-8B7A-329C-6A90-583F1453F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9BC1E-0E59-4099-A06A-8F5079196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7017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83EDD0C8-574C-DACB-F0D4-9EB03CEB4D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0B5A5B7-98D5-E507-E129-026324B3D3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6EE1013-6A75-B475-6630-0FDBA938F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56FC-1C82-44B1-AB7C-18A35C7E2215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0701AC-A5E3-CB7E-5BEC-5E62A8D5A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D6A1428-62F9-D307-440C-C1AD4BACE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9BC1E-0E59-4099-A06A-8F5079196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714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F646F1-C89A-A81D-0E1E-6AEE116B6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27FFE5-D839-88E0-157E-59AAFA35A8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2FC8F3A-46FE-47E7-AEAF-199E0F3BF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56FC-1C82-44B1-AB7C-18A35C7E2215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EA6301F-EBA3-3DCB-4BEB-B9B28AC7F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AFA76EB-9582-2349-AF55-5B5A66383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9BC1E-0E59-4099-A06A-8F5079196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065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90FCF7-F448-76B6-E9CF-9E16C1FDC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9E68A2-07D8-B89A-A28A-F7524A7C8A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2B3242-2A39-86D2-62CF-1219C40FE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56FC-1C82-44B1-AB7C-18A35C7E2215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9A766B4-1A7E-3CDB-E98D-529ADAEFA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0947DB-CA9B-DB3D-A92D-D75E299C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9BC1E-0E59-4099-A06A-8F5079196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731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7F9B69-A834-504F-60E9-3819906EF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4E6737-EAC8-40E7-856E-5CB9584C2C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54DFCFA-01A4-D9BB-20E3-4B8852E73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68FC166-8377-420E-4BA3-2A3E66566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56FC-1C82-44B1-AB7C-18A35C7E2215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D651D9-93B0-A987-8B73-DD9F86DC8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C9AB397-AF9B-F459-B4AA-97ABDC4A2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9BC1E-0E59-4099-A06A-8F5079196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780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A3B725-5CD6-2E38-CBAA-69F9B9CE8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D37A132-A78E-E42B-9FE4-0B0E2C106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CD98462-5AC0-138C-1809-73C4FAA465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1E83288-EC0C-7C64-957B-177F718697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AAFE1B2-5F69-3908-D24D-518133290A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71ADDD41-3AE5-DE09-C7AA-39FF6BEB6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56FC-1C82-44B1-AB7C-18A35C7E2215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A4BCFC88-E959-495A-8B60-629F2958D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F562182-45ED-0D6D-E23B-27FB270C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9BC1E-0E59-4099-A06A-8F5079196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63984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EE627C-361D-9621-2721-2C8283C78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B036BE5-0920-479E-62B8-608CCE2B8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56FC-1C82-44B1-AB7C-18A35C7E2215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7934D24-8CB8-443F-37F3-BB0D3F9A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AA20FD7-1661-B7B4-D65E-E2E049A7F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9BC1E-0E59-4099-A06A-8F5079196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2022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DE0181A-FB08-CECA-8286-3BFE773A0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56FC-1C82-44B1-AB7C-18A35C7E2215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AE27C6F-E6DC-D552-5E45-6826E6AD5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91702A0-79FC-FC86-6309-804A474F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9BC1E-0E59-4099-A06A-8F5079196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7432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63BB16-7D7A-E1D5-B787-D92A47E07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FB59E2-E2D1-D657-5D7E-D68A2A6A0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F94FC99-CEC8-1E0D-E379-9B12E696CD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FA4AC7C-8CD9-5F85-0C99-368D4664D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56FC-1C82-44B1-AB7C-18A35C7E2215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BE3702-3407-02D9-EF0F-9413BC64A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B57D409-C9CD-E9DE-0ABC-81FD37175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9BC1E-0E59-4099-A06A-8F5079196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15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A0E8D8-CD94-91AD-6384-5F74479F61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12C803E-F4B5-4A36-DAA0-F0CE2398E0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493FAE2-AE36-00AE-E456-09222D6D6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AAEA1E-C5C7-F9C2-F0E9-FD80E05DD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F56FC-1C82-44B1-AB7C-18A35C7E2215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E9F2F6-5445-F9D0-837C-8E467C719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7D223F-176B-8B45-A158-A011C3494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E9BC1E-0E59-4099-A06A-8F5079196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825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E70C687-2331-F561-A808-4822D1A65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BA96688-C776-9F11-44D3-CBC44C5A1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CC7B68D-50AA-DC00-6A6C-4B4A73F734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F56FC-1C82-44B1-AB7C-18A35C7E2215}" type="datetimeFigureOut">
              <a:rPr lang="ru-RU" smtClean="0"/>
              <a:t>15.10.2023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910DA9A-1B9A-78BD-5D60-63D4446F38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45269B7-B404-384F-DFEC-6DE8EF904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E9BC1E-0E59-4099-A06A-8F5079196FE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4420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geeksforgeeks.org/introduction-to-javascript/?ref=roadmap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oadmap.sh/frontend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oadmap.sh/frontend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oadmap.sh/frontend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ka.guide/tools/web-app-works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hyperlink" Target="https://doka.guide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adnanbabakan/deploy-a-single-page-application-with-200-html-2p0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br.com/ru/companies/habr_career/articles/733592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2022.stateofjs.com/ru-RU/libraries/front-end-frameworks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tiobe.com/tiobe-index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ka.guide/" TargetMode="External"/><Relationship Id="rId2" Type="http://schemas.openxmlformats.org/officeDocument/2006/relationships/hyperlink" Target="https://htmlbook.ru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tanit.com/web/" TargetMode="External"/><Relationship Id="rId5" Type="http://schemas.openxmlformats.org/officeDocument/2006/relationships/hyperlink" Target="https://developer.mozilla.org/ru/" TargetMode="External"/><Relationship Id="rId4" Type="http://schemas.openxmlformats.org/officeDocument/2006/relationships/hyperlink" Target="https://learn.javascript.ru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dnight.github.io/githut/#/pull_requests/2023/2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madnight.github.io/githut/#/stars/2023/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issflow.com/application-development/web-application-development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serinyerface.com/game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60B5A2-494A-BEAC-517D-79E94CE8E9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sz="4800" dirty="0">
                <a:latin typeface="Arial" panose="020B0604020202020204" pitchFamily="34" charset="0"/>
                <a:cs typeface="Arial" panose="020B0604020202020204" pitchFamily="34" charset="0"/>
              </a:rPr>
              <a:t>Веб-программирование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88003CB-A918-9B8E-CE9E-F0A07E6533F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Вводное занятие</a:t>
            </a:r>
          </a:p>
        </p:txBody>
      </p:sp>
    </p:spTree>
    <p:extLst>
      <p:ext uri="{BB962C8B-B14F-4D97-AF65-F5344CB8AC3E}">
        <p14:creationId xmlns:p14="http://schemas.microsoft.com/office/powerpoint/2010/main" val="4172913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Зачем эти знания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Веб-разработка – это интересно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F6B72A08-CF98-3839-9112-375F0D786E12}"/>
              </a:ext>
            </a:extLst>
          </p:cNvPr>
          <p:cNvSpPr txBox="1">
            <a:spLocks/>
          </p:cNvSpPr>
          <p:nvPr/>
        </p:nvSpPr>
        <p:spPr>
          <a:xfrm>
            <a:off x="917446" y="6220712"/>
            <a:ext cx="10515600" cy="3107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https://www.geeksforgeeks.org/introduction-to-javascript/?ref=roadmap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A9D86AB-99A7-2079-4992-E5E9170666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"/>
          <a:stretch/>
        </p:blipFill>
        <p:spPr>
          <a:xfrm>
            <a:off x="2244813" y="2743195"/>
            <a:ext cx="7860865" cy="33903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E0EC61-C008-7DE6-AE16-8CA7328C9630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10/31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773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Структура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649408" cy="498069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Неделя 1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Вводное занятие: рассказ про веб-разработку в целом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Основные концепции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HTML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Неделя 2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Ответы на вопросы по теме HTML и CSS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Работа с фигмой в контексте верстки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ДЗ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сверстать своё приложение (1 одна неделя)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2A445-F6CB-EF73-DEE9-A375856599A0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11/31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408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Структура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649408" cy="4980699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Неделя 3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Ответы на вопросы по выполненному заданию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Основные концепции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JavaScript (+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домашнее обучение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ДЗ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10 задачек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2 недели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Неделя 4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Углубленный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Неделя 5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Ответы на вопросы по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API и его подключение к проекту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ДЗ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подключение API к проекту (1 неделя)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80AD13-27BE-A68D-1A6B-7E232D9800AB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12/31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9172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Структура курса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9649408" cy="4980699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Неделя 6</a:t>
            </a:r>
          </a:p>
          <a:p>
            <a:pPr>
              <a:lnSpc>
                <a:spcPct val="110000"/>
              </a:lnSpc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Ответы на вопросы по API</a:t>
            </a:r>
          </a:p>
          <a:p>
            <a:pPr>
              <a:lnSpc>
                <a:spcPct val="110000"/>
              </a:lnSpc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Разворачивание проекта в облаке и хостинги</a:t>
            </a:r>
          </a:p>
          <a:p>
            <a:pPr>
              <a:lnSpc>
                <a:spcPct val="110000"/>
              </a:lnSpc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ДЗ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развернуть проект в облаке (1 неделя)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Неделя 7</a:t>
            </a:r>
          </a:p>
          <a:p>
            <a:pPr>
              <a:lnSpc>
                <a:spcPct val="110000"/>
              </a:lnSpc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Ответы на вопросы про развёртку и хостинги</a:t>
            </a:r>
          </a:p>
          <a:p>
            <a:pPr>
              <a:lnSpc>
                <a:spcPct val="110000"/>
              </a:lnSpc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Введение в React</a:t>
            </a:r>
          </a:p>
          <a:p>
            <a:pPr>
              <a:lnSpc>
                <a:spcPct val="110000"/>
              </a:lnSpc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ДЗ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переписать проект на React (на все оставшееся время)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ru-RU" sz="1800" b="1" dirty="0">
                <a:latin typeface="Arial" panose="020B0604020202020204" pitchFamily="34" charset="0"/>
                <a:cs typeface="Arial" panose="020B0604020202020204" pitchFamily="34" charset="0"/>
              </a:rPr>
              <a:t>Неделя 8 (и далее)</a:t>
            </a:r>
          </a:p>
          <a:p>
            <a:pPr>
              <a:lnSpc>
                <a:spcPct val="110000"/>
              </a:lnSpc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Введение в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endParaRPr lang="ru-RU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Ответы на вопросы по 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React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и другие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2C884B-D97F-A670-DC9E-B5B3D5C807F0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13/31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9528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Современная веб-разработка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913A255-3F7A-6CC0-B432-DC92F6481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480" y="1859965"/>
            <a:ext cx="6249108" cy="494509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B146E0-E9C3-61DC-E3F4-4C46C8570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363" y="3016251"/>
            <a:ext cx="1819275" cy="175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C36394-CF0F-C892-DCB1-FBA7A997DFD0}"/>
              </a:ext>
            </a:extLst>
          </p:cNvPr>
          <p:cNvSpPr txBox="1"/>
          <p:nvPr/>
        </p:nvSpPr>
        <p:spPr>
          <a:xfrm>
            <a:off x="8436588" y="4911758"/>
            <a:ext cx="31187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https://roadmap.sh/frontend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3E7B53-D30D-625D-55E6-C687ACA9DA70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14/31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057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Современная веб-разработка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B146E0-E9C3-61DC-E3F4-4C46C857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363" y="3016251"/>
            <a:ext cx="1819275" cy="175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C36394-CF0F-C892-DCB1-FBA7A997DFD0}"/>
              </a:ext>
            </a:extLst>
          </p:cNvPr>
          <p:cNvSpPr txBox="1"/>
          <p:nvPr/>
        </p:nvSpPr>
        <p:spPr>
          <a:xfrm>
            <a:off x="8436588" y="4911758"/>
            <a:ext cx="31187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https://roadmap.sh/frontend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54DD77B-B275-4A43-422D-0232D734F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7311" y="1693151"/>
            <a:ext cx="5994316" cy="4980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3BCC57-BD32-7436-0E7B-F97D6B9D4255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15/31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355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Современная веб-разработка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2B146E0-E9C3-61DC-E3F4-4C46C8570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9363" y="3016251"/>
            <a:ext cx="1819275" cy="175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C36394-CF0F-C892-DCB1-FBA7A997DFD0}"/>
              </a:ext>
            </a:extLst>
          </p:cNvPr>
          <p:cNvSpPr txBox="1"/>
          <p:nvPr/>
        </p:nvSpPr>
        <p:spPr>
          <a:xfrm>
            <a:off x="8436588" y="4911758"/>
            <a:ext cx="311875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https://roadmap.sh/frontend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ADC944F-349E-1D5C-8F1C-30E171EC4E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398" y="1562170"/>
            <a:ext cx="5737160" cy="52377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A59D40-68D0-DFC3-226C-2131639C395F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16/31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8700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Как работают веб-приложения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2776"/>
            <a:ext cx="6262396" cy="4758611"/>
          </a:xfrm>
        </p:spPr>
        <p:txBody>
          <a:bodyPr>
            <a:norm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Фронтенд (клиентская часть)</a:t>
            </a:r>
          </a:p>
          <a:p>
            <a:pPr>
              <a:lnSpc>
                <a:spcPct val="120000"/>
              </a:lnSpc>
            </a:pP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Берёт данные с бэкенда</a:t>
            </a:r>
          </a:p>
          <a:p>
            <a:pPr>
              <a:lnSpc>
                <a:spcPct val="120000"/>
              </a:lnSpc>
            </a:pP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Отрисовывает данные в нужном виде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Бэкенд (серверная часть)</a:t>
            </a:r>
          </a:p>
          <a:p>
            <a:pPr>
              <a:lnSpc>
                <a:spcPct val="120000"/>
              </a:lnSpc>
            </a:pP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Хранит данные</a:t>
            </a:r>
          </a:p>
          <a:p>
            <a:pPr>
              <a:lnSpc>
                <a:spcPct val="120000"/>
              </a:lnSpc>
            </a:pP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Обрабатывает данные</a:t>
            </a:r>
          </a:p>
          <a:p>
            <a:pPr>
              <a:lnSpc>
                <a:spcPct val="120000"/>
              </a:lnSpc>
            </a:pP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Передаёт данные на клиенты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B0F2BF3-138D-6ECC-025E-13AA04EF08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" r="-198"/>
          <a:stretch/>
        </p:blipFill>
        <p:spPr>
          <a:xfrm>
            <a:off x="6096000" y="2208779"/>
            <a:ext cx="5505061" cy="24404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A18E45-4987-AD5B-2833-1850EA5C84A8}"/>
              </a:ext>
            </a:extLst>
          </p:cNvPr>
          <p:cNvSpPr txBox="1"/>
          <p:nvPr/>
        </p:nvSpPr>
        <p:spPr>
          <a:xfrm>
            <a:off x="6851781" y="4758178"/>
            <a:ext cx="4049486" cy="360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ct val="120000"/>
              </a:lnSpc>
              <a:buNone/>
            </a:pPr>
            <a:r>
              <a:rPr lang="en-US" sz="16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https://doka.guide/tools/web-app-works/</a:t>
            </a:r>
            <a:endParaRPr lang="ru-RU" sz="16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C43067-2398-28BA-81E4-2AEE9F567D2B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17/31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1252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HTML, CSS </a:t>
            </a: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JS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262396" cy="4980699"/>
          </a:xfrm>
        </p:spPr>
        <p:txBody>
          <a:bodyPr>
            <a:normAutofit/>
          </a:bodyPr>
          <a:lstStyle/>
          <a:p>
            <a:pPr algn="l">
              <a:lnSpc>
                <a:spcPct val="120000"/>
              </a:lnSpc>
            </a:pPr>
            <a:r>
              <a:rPr lang="ru-RU" sz="1800" b="1" i="0" dirty="0">
                <a:solidFill>
                  <a:srgbClr val="282A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  <a:r>
              <a:rPr lang="ru-RU" sz="1800" b="0" i="0" dirty="0">
                <a:solidFill>
                  <a:srgbClr val="282A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— язык разметки для создания структуры веб-страницы и представления контента. Благодаря разметке браузер знает в каком порядке отображать элементы, и что они значат.</a:t>
            </a:r>
          </a:p>
          <a:p>
            <a:pPr algn="l">
              <a:lnSpc>
                <a:spcPct val="120000"/>
              </a:lnSpc>
            </a:pPr>
            <a:r>
              <a:rPr lang="ru-RU" sz="1800" b="1" i="0" dirty="0">
                <a:solidFill>
                  <a:srgbClr val="282A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  <a:r>
              <a:rPr lang="ru-RU" sz="1800" b="0" i="0" dirty="0">
                <a:solidFill>
                  <a:srgbClr val="282A2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— язык каскадных стилей, который задаёт визуальное оформление для HTML.</a:t>
            </a:r>
          </a:p>
          <a:p>
            <a:pPr>
              <a:lnSpc>
                <a:spcPct val="120000"/>
              </a:lnSpc>
            </a:pPr>
            <a:r>
              <a:rPr lang="ru-RU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язык программирования широкого спектра. На нём можно как создавать динамические интерфейсы, так и работать с базами данных и операционными системами.</a:t>
            </a:r>
          </a:p>
          <a:p>
            <a:pPr>
              <a:lnSpc>
                <a:spcPct val="120000"/>
              </a:lnSpc>
            </a:pPr>
            <a:endParaRPr lang="ru-RU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lnSpc>
                <a:spcPct val="120000"/>
              </a:lnSpc>
              <a:buNone/>
            </a:pPr>
            <a:r>
              <a:rPr lang="ru-RU" sz="16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(взято из </a:t>
            </a:r>
            <a:r>
              <a:rPr lang="en-US" sz="16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https://doka.guide</a:t>
            </a:r>
            <a:r>
              <a:rPr lang="ru-RU" sz="16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pPr>
              <a:lnSpc>
                <a:spcPct val="100000"/>
              </a:lnSpc>
            </a:pP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Html-css GIFs - Get the best GIF on GIPHY">
            <a:extLst>
              <a:ext uri="{FF2B5EF4-FFF2-40B4-BE49-F238E27FC236}">
                <a16:creationId xmlns:a16="http://schemas.microsoft.com/office/drawing/2014/main" id="{1BAE913C-3CB2-54C6-E041-E147F5D33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4896" y="1494745"/>
            <a:ext cx="4572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00A18E-9C0C-7B19-567A-AB40745EDE43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18/31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6927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Виды веб-приложений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706" y="1690688"/>
            <a:ext cx="5088294" cy="498069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Статические многостраничные приложения</a:t>
            </a:r>
            <a:r>
              <a:rPr lang="en-US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(MPA)</a:t>
            </a:r>
          </a:p>
          <a:p>
            <a:pPr>
              <a:lnSpc>
                <a:spcPct val="120000"/>
              </a:lnSpc>
            </a:pP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Набор готовых свёрстанных страниц</a:t>
            </a:r>
            <a:endParaRPr lang="en-US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Динамическая генерация HTML на сервере</a:t>
            </a:r>
            <a:endParaRPr lang="en-US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Одностраничные приложения (</a:t>
            </a:r>
            <a:r>
              <a:rPr lang="en-US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SPA)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Client Side Rendering (CSR)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Server Side Rendering (SSR)</a:t>
            </a: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5FFB0AF0-991C-F208-86F3-FB3A50048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506" y="1690688"/>
            <a:ext cx="5757592" cy="3461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A55547-2285-E2CE-6E26-B50945247F0F}"/>
              </a:ext>
            </a:extLst>
          </p:cNvPr>
          <p:cNvSpPr txBox="1"/>
          <p:nvPr/>
        </p:nvSpPr>
        <p:spPr>
          <a:xfrm>
            <a:off x="7221505" y="5016456"/>
            <a:ext cx="41824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https://dev.to/adnanbabakan/deploy-a-single-page-application-with-200-html-2p0f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4F6286-B76F-8A9E-5F93-908DE26FA412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19/31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823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DF1799-8628-9347-F3AE-BB3D9BFEB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Веб-разработка в 2023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DFDD25-B283-6FB6-9C79-0A92FB4187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847" y="2480879"/>
            <a:ext cx="5523723" cy="2972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0B2EE82-FFB4-814F-8CA5-E5E3EECD3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126" y="2480879"/>
            <a:ext cx="5523722" cy="297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B89938-3823-207A-3C3F-650933DD31E4}"/>
              </a:ext>
            </a:extLst>
          </p:cNvPr>
          <p:cNvSpPr txBox="1"/>
          <p:nvPr/>
        </p:nvSpPr>
        <p:spPr>
          <a:xfrm>
            <a:off x="2930979" y="5576987"/>
            <a:ext cx="63300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https://habr.com/ru/companies/habr_career/articles/733592/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D65A18-CB31-C9E6-7FB5-C527A39AF669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1972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Серверный 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262396" cy="498069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это среда выполнения кода JavaScript вне браузера, которая позволяет писать серверный код для веб-страниц и веб-приложений, а также для программ командной строки</a:t>
            </a:r>
            <a:endParaRPr lang="en-US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Аналоги</a:t>
            </a:r>
            <a:r>
              <a:rPr lang="en-US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Bun</a:t>
            </a:r>
            <a:endParaRPr lang="en-US" sz="12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4" name="Picture 2" descr="GitHub - oven-sh/bun: Incredibly fast JavaScript runtime, bundler, test  runner, and package manager – all in one">
            <a:extLst>
              <a:ext uri="{FF2B5EF4-FFF2-40B4-BE49-F238E27FC236}">
                <a16:creationId xmlns:a16="http://schemas.microsoft.com/office/drawing/2014/main" id="{34A9A7DA-B3A7-A58F-675A-62583733F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1292" y="3610947"/>
            <a:ext cx="2012508" cy="176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CE41303-1762-DC9D-929D-94B6D173D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4859" y="3610947"/>
            <a:ext cx="1763485" cy="1763485"/>
          </a:xfrm>
          <a:prstGeom prst="rect">
            <a:avLst/>
          </a:prstGeom>
        </p:spPr>
      </p:pic>
      <p:pic>
        <p:nvPicPr>
          <p:cNvPr id="3078" name="Picture 6" descr="Node.js - Wikipedia">
            <a:extLst>
              <a:ext uri="{FF2B5EF4-FFF2-40B4-BE49-F238E27FC236}">
                <a16:creationId xmlns:a16="http://schemas.microsoft.com/office/drawing/2014/main" id="{D411AAE6-9C0F-6213-40FC-C6C98D747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652" y="3573623"/>
            <a:ext cx="3005259" cy="183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56A44D7-1B3C-BA6D-159D-E42DAD7ADDE4}"/>
              </a:ext>
            </a:extLst>
          </p:cNvPr>
          <p:cNvSpPr txBox="1"/>
          <p:nvPr/>
        </p:nvSpPr>
        <p:spPr>
          <a:xfrm>
            <a:off x="3969398" y="5647360"/>
            <a:ext cx="1793810" cy="394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  <a:endParaRPr lang="en-US" sz="12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6C5942-1043-A44B-D7E3-A360666ECA9F}"/>
              </a:ext>
            </a:extLst>
          </p:cNvPr>
          <p:cNvSpPr txBox="1"/>
          <p:nvPr/>
        </p:nvSpPr>
        <p:spPr>
          <a:xfrm>
            <a:off x="6999696" y="5647360"/>
            <a:ext cx="1793810" cy="394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Deno</a:t>
            </a:r>
            <a:endParaRPr lang="en-US" sz="12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581793-E381-08A1-E6B4-15A84E53940C}"/>
              </a:ext>
            </a:extLst>
          </p:cNvPr>
          <p:cNvSpPr txBox="1"/>
          <p:nvPr/>
        </p:nvSpPr>
        <p:spPr>
          <a:xfrm>
            <a:off x="9450641" y="5647360"/>
            <a:ext cx="1793810" cy="394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Bun</a:t>
            </a:r>
            <a:endParaRPr lang="en-US" sz="12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07278A-0D09-BFB9-7CCE-63113051EE6A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20/31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8021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Пакетные менеджеры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5840185" cy="498069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Для удобной работы с ними существуют пакетные менеджеры (менеджеры зависимостей). Они помогают выбрать версию библиотеки и гарантируют безопасность.</a:t>
            </a:r>
            <a:endParaRPr lang="en-US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Популярные менеджеры</a:t>
            </a:r>
            <a:r>
              <a:rPr lang="en-US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1800" dirty="0" err="1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npm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стандартный (идёт сразу с 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yarn</a:t>
            </a:r>
          </a:p>
          <a:p>
            <a:pPr>
              <a:lnSpc>
                <a:spcPct val="120000"/>
              </a:lnSpc>
            </a:pPr>
            <a:r>
              <a:rPr lang="en-US" sz="1800" dirty="0" err="1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pnpm</a:t>
            </a:r>
            <a:endParaRPr lang="en-US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 descr="Что такое npm? Гайд по Node Package Manager для начинающих">
            <a:extLst>
              <a:ext uri="{FF2B5EF4-FFF2-40B4-BE49-F238E27FC236}">
                <a16:creationId xmlns:a16="http://schemas.microsoft.com/office/drawing/2014/main" id="{56ED0EEA-CFA8-C888-1A66-7DF6690EB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385" y="1847460"/>
            <a:ext cx="5318449" cy="382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801D21-051C-FCF1-1D9C-D3A5FD31AF9C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21/31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3464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UI-</a:t>
            </a: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библиотеки и фреймворки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706" y="1690688"/>
            <a:ext cx="6643396" cy="498069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мире фронтенда много различных фреймворков для разработки одностраничных приложений.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Большинство из них различаются подходами к разработке и инструментами, которыми они обладают.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Но в основе всех этих фреймворков часто лежат одни и те же концепции.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Основные концепции</a:t>
            </a:r>
            <a:r>
              <a:rPr lang="en-US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Реактивность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Virtual DOM</a:t>
            </a:r>
          </a:p>
        </p:txBody>
      </p:sp>
      <p:pic>
        <p:nvPicPr>
          <p:cNvPr id="9218" name="Picture 2" descr="Top 40+ Javascript Memes|Programming Humor :D - Flatlogic Blog">
            <a:extLst>
              <a:ext uri="{FF2B5EF4-FFF2-40B4-BE49-F238E27FC236}">
                <a16:creationId xmlns:a16="http://schemas.microsoft.com/office/drawing/2014/main" id="{8F8663EE-BB03-18B0-15CD-4A45BC298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2989" y="1690688"/>
            <a:ext cx="3823567" cy="385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B4F9B0-C6BE-95F8-B8AD-06B702E8B049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22/31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924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UI-</a:t>
            </a: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библиотеки и фреймворки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7481"/>
            <a:ext cx="4079033" cy="489390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Популярные инструменты</a:t>
            </a:r>
            <a:r>
              <a:rPr lang="en-US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Vue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Angular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Svelte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ABE407C-0DFA-4F6F-DF9A-A47BD601FA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4514" y="1777481"/>
            <a:ext cx="6678735" cy="39120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42699B-8B87-6367-FF7C-DA72576BD404}"/>
              </a:ext>
            </a:extLst>
          </p:cNvPr>
          <p:cNvSpPr txBox="1"/>
          <p:nvPr/>
        </p:nvSpPr>
        <p:spPr>
          <a:xfrm>
            <a:off x="5094514" y="5776297"/>
            <a:ext cx="66787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hlinkClick r:id="rId3"/>
              </a:rPr>
              <a:t>https://2022.stateofjs.com/ru-RU/libraries/front-end-frameworks/</a:t>
            </a:r>
            <a:endParaRPr lang="ru-RU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5FAAE-A5ED-96C6-F828-F883B831A832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23/31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9870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96750"/>
            <a:ext cx="6393024" cy="4683967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JavaScript 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слабая динамическая типизация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При операции с переменными разных типов они будут автоматически приведены к одному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Любая переменная может произвольно менять свой тип во время выполнения программы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TypeScript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JavaScript + 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строгая типизация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8C3AEF-963F-EA35-5E6A-EF776F1473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407" y="1204726"/>
            <a:ext cx="3570393" cy="44485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256E36F-36F4-B1F4-C105-172ABF8F52E9}"/>
              </a:ext>
            </a:extLst>
          </p:cNvPr>
          <p:cNvSpPr txBox="1"/>
          <p:nvPr/>
        </p:nvSpPr>
        <p:spPr>
          <a:xfrm>
            <a:off x="7783406" y="5749397"/>
            <a:ext cx="3570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(Хотя скорее наоборот)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48239A-9434-7EEF-6190-EEDC61D302BB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24/31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2843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Системы контроля версий (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VCS</a:t>
            </a: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262396" cy="498069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VCS (version control systems)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— были придуманы, чтобы контролировать изменения исходного кода и комфортно работать над ним большой командой.</a:t>
            </a:r>
            <a:endParaRPr lang="en-US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Примеры </a:t>
            </a:r>
            <a:r>
              <a:rPr lang="en-US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VCS: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Git: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</a:t>
            </a:r>
          </a:p>
          <a:p>
            <a:pPr lvl="1">
              <a:lnSpc>
                <a:spcPct val="10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GitLab</a:t>
            </a:r>
          </a:p>
          <a:p>
            <a:pPr lvl="1">
              <a:lnSpc>
                <a:spcPct val="100000"/>
              </a:lnSpc>
            </a:pPr>
            <a:r>
              <a:rPr lang="en-US" sz="1800" dirty="0" err="1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BitBucket</a:t>
            </a:r>
            <a:endParaRPr lang="en-US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SVN</a:t>
            </a:r>
          </a:p>
          <a:p>
            <a:pPr>
              <a:lnSpc>
                <a:spcPct val="10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Mercurial</a:t>
            </a:r>
          </a:p>
          <a:p>
            <a:pPr>
              <a:lnSpc>
                <a:spcPct val="100000"/>
              </a:lnSpc>
            </a:pP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Другие решения</a:t>
            </a:r>
            <a:endParaRPr lang="en-US" sz="12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git push meme --force : r/ProgrammerHumor">
            <a:extLst>
              <a:ext uri="{FF2B5EF4-FFF2-40B4-BE49-F238E27FC236}">
                <a16:creationId xmlns:a16="http://schemas.microsoft.com/office/drawing/2014/main" id="{47FA9662-526F-71C5-9546-12CDB7F8FD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037" y="1690688"/>
            <a:ext cx="4445446" cy="434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F6199-A6CC-9746-AD0B-A5FCE1525094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25/31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945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Линтинг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6812"/>
            <a:ext cx="6411686" cy="489390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Процесс исследования исходного кода без запуска называют статическим анализом или линтингом, а программу, которая это делает — статическим анализатором или линтером.</a:t>
            </a:r>
            <a:endParaRPr lang="en-US" sz="1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Самый популярный линтер для JavaScript — </a:t>
            </a:r>
            <a:r>
              <a:rPr lang="ru-RU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ESLint</a:t>
            </a:r>
            <a:endParaRPr lang="en-US" sz="1800" b="1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Самый популярный форматтер для JavaScript — </a:t>
            </a:r>
            <a:r>
              <a:rPr lang="en-US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prettier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Плюсы линтинга</a:t>
            </a:r>
            <a:r>
              <a:rPr lang="en-US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Уменьшается разнобой в коде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Уменьшается количество ошибок по неосторожности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Ревью проходит быстрее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Код во всей кодовой базе становится одинаковым</a:t>
            </a:r>
            <a:endParaRPr lang="en-US" sz="1800" b="1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2" name="Picture 2" descr="Understanding ESLint Configuration - DEV Community">
            <a:extLst>
              <a:ext uri="{FF2B5EF4-FFF2-40B4-BE49-F238E27FC236}">
                <a16:creationId xmlns:a16="http://schemas.microsoft.com/office/drawing/2014/main" id="{6E27DBFA-15AB-19EE-D447-1113E2BE0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514" y="1974591"/>
            <a:ext cx="3462879" cy="145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GitHub - prettier/prettier: Prettier is an opinionated code formatter.">
            <a:extLst>
              <a:ext uri="{FF2B5EF4-FFF2-40B4-BE49-F238E27FC236}">
                <a16:creationId xmlns:a16="http://schemas.microsoft.com/office/drawing/2014/main" id="{8B9A7D58-1173-2403-4882-38366317E9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2482" y="3712903"/>
            <a:ext cx="4572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9D0BAB-773D-C273-D99E-FE0F2B5082EF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26/31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532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Сборка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865"/>
            <a:ext cx="6850224" cy="507585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18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Бандлер (сборщик) </a:t>
            </a:r>
            <a:r>
              <a:rPr lang="ru-RU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— программа, которая упаковывает сложный проект со многими файлами и внешними зависимостями в один (иногда несколько) файл, который будет отправлен браузеру</a:t>
            </a:r>
            <a:endParaRPr lang="en-US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Популярные сборщики</a:t>
            </a:r>
            <a:r>
              <a:rPr lang="en-US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esbuild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webpack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parcel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Популярные бойлерплейты</a:t>
            </a:r>
            <a:r>
              <a:rPr lang="en-US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create-react-app (cra)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vite</a:t>
            </a:r>
          </a:p>
        </p:txBody>
      </p:sp>
      <p:pic>
        <p:nvPicPr>
          <p:cNvPr id="14338" name="Picture 2" descr="Webpack saves me so much time – ProgrammerHumor.io">
            <a:extLst>
              <a:ext uri="{FF2B5EF4-FFF2-40B4-BE49-F238E27FC236}">
                <a16:creationId xmlns:a16="http://schemas.microsoft.com/office/drawing/2014/main" id="{4660A57F-9C26-ADB7-D9E1-948FD844D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7779" y="3429000"/>
            <a:ext cx="6309632" cy="193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D031B1-2FED-F0AE-53D5-F9ED7DC7F862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27/31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7159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559"/>
            <a:ext cx="6215743" cy="516915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Тесты делают код более прочным и живучим. Одновременно с этим тесты — это отличная документация, которая не врёт и не устаревает. Также тесты можно использовать как инструмент разработки программы.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Виды тестов</a:t>
            </a:r>
            <a:r>
              <a:rPr lang="en-US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Юнит-тесты</a:t>
            </a:r>
            <a:endParaRPr lang="en-US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Интеграционные тесты</a:t>
            </a:r>
            <a:endParaRPr lang="en-US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e2e-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тесты</a:t>
            </a:r>
            <a:endParaRPr lang="en-US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Скриншотные тесты</a:t>
            </a:r>
            <a:endParaRPr lang="en-US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0" name="Picture 2" descr="QA memes/ software testing meme | Software testing, Test meme, How to find  out">
            <a:extLst>
              <a:ext uri="{FF2B5EF4-FFF2-40B4-BE49-F238E27FC236}">
                <a16:creationId xmlns:a16="http://schemas.microsoft.com/office/drawing/2014/main" id="{D935035F-F181-CDDF-6D0C-FFB5EE633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660" y="1511559"/>
            <a:ext cx="4163009" cy="4163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1BC05B5-3C1A-9ADB-D8C3-B6852E016B2B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109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Тестирование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1559"/>
            <a:ext cx="6990184" cy="5169159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Популярные инструменты для тестирования</a:t>
            </a:r>
            <a:r>
              <a:rPr lang="en-US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Jest (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юнит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интеграционные и снапшоты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MochaJS (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юнит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Karma (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юнит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ru-RU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Cypress (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интеграционные и 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e2e)</a:t>
            </a:r>
            <a:endParaRPr lang="ru-RU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Hermione (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скриншотные и 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e2e)</a:t>
            </a:r>
            <a:endParaRPr lang="ru-RU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Playwright (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скриншотные и 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e2e)</a:t>
            </a:r>
            <a:endParaRPr lang="ru-RU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C05EE1-4D19-1CA1-E241-79E387344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1" y="5037288"/>
            <a:ext cx="4687661" cy="944800"/>
          </a:xfrm>
          <a:prstGeom prst="rect">
            <a:avLst/>
          </a:prstGeom>
        </p:spPr>
      </p:pic>
      <p:pic>
        <p:nvPicPr>
          <p:cNvPr id="17412" name="Picture 4" descr="JavaScript Component Testing and E2E Testing Framework | Cypress">
            <a:extLst>
              <a:ext uri="{FF2B5EF4-FFF2-40B4-BE49-F238E27FC236}">
                <a16:creationId xmlns:a16="http://schemas.microsoft.com/office/drawing/2014/main" id="{06C0793C-3B98-D2F5-40D9-F752FE6F4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1503" y="2837122"/>
            <a:ext cx="4204996" cy="220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Intro to Unit Testing with Jest. Test-Driven Development and Unit… | by  Kyle Farmer | JavaScript in Plain English">
            <a:extLst>
              <a:ext uri="{FF2B5EF4-FFF2-40B4-BE49-F238E27FC236}">
                <a16:creationId xmlns:a16="http://schemas.microsoft.com/office/drawing/2014/main" id="{91E1F8E7-1CF6-029A-13FB-C3939C733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2478" y="101391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D859F5-096D-7F8E-FDB0-6FD005141765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29/31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504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DF1799-8628-9347-F3AE-BB3D9BFEB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Веб-разработка в 2023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B9F11F-982F-9B2D-95B5-B9DD697A57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22147"/>
            <a:ext cx="10515600" cy="310799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https://www.tiobe.com/tiobe-index/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B99EE2-78F6-54FC-51FC-BCB76D2E8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74" y="1847462"/>
            <a:ext cx="9308251" cy="39567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6B5B88-85B4-A50F-2E1E-268664387CDE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926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No</a:t>
            </a: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Code (Low</a:t>
            </a: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Code) </a:t>
            </a:r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решения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753"/>
            <a:ext cx="7792616" cy="5093965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No-</a:t>
            </a:r>
            <a:r>
              <a:rPr lang="en-US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ru-RU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ode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-инструменты позволяют обычным пользователям создавать веб-приложения без необходимости написания программного кода (или с минимальной необходимостью – </a:t>
            </a:r>
            <a:r>
              <a:rPr lang="en-US" sz="1800" b="1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Low-Code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Некоторые 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no-code 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платформы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Airtable</a:t>
            </a:r>
            <a:endParaRPr lang="ru-RU" sz="18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Appy Pie</a:t>
            </a:r>
          </a:p>
          <a:p>
            <a:pPr marL="342900" lvl="0" indent="-342900">
              <a:lnSpc>
                <a:spcPct val="100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WordPress</a:t>
            </a:r>
            <a:endParaRPr lang="ru-RU" sz="1800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Notion</a:t>
            </a: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ru-RU" sz="18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Минусы</a:t>
            </a:r>
            <a:r>
              <a:rPr lang="en-US" sz="1800" b="1" kern="1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kern="100" dirty="0">
                <a:latin typeface="Arial" panose="020B0604020202020204" pitchFamily="34" charset="0"/>
                <a:cs typeface="Arial" panose="020B0604020202020204" pitchFamily="34" charset="0"/>
              </a:rPr>
              <a:t>Быстрая разработка в ущерб гибкости</a:t>
            </a:r>
          </a:p>
          <a:p>
            <a:pPr marL="342900" indent="-342900">
              <a:lnSpc>
                <a:spcPct val="10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1800" kern="100" dirty="0">
                <a:latin typeface="Arial" panose="020B0604020202020204" pitchFamily="34" charset="0"/>
                <a:cs typeface="Arial" panose="020B0604020202020204" pitchFamily="34" charset="0"/>
              </a:rPr>
              <a:t>Ограниченность рамками шаблонов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E2176-667E-04B6-6598-12C664981281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30/31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No Code – ProgrammerHumor.io">
            <a:extLst>
              <a:ext uri="{FF2B5EF4-FFF2-40B4-BE49-F238E27FC236}">
                <a16:creationId xmlns:a16="http://schemas.microsoft.com/office/drawing/2014/main" id="{FB45A1EE-F980-A53A-837D-2083B752F2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1"/>
          <a:stretch/>
        </p:blipFill>
        <p:spPr bwMode="auto">
          <a:xfrm>
            <a:off x="7696841" y="2517050"/>
            <a:ext cx="3254188" cy="333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900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Полезные материалы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6812"/>
            <a:ext cx="10871718" cy="4893906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https://htmlbook.ru/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один из самых толковых ресурсов по 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https://doka.guide/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 веб-разработку понятным языком от профессиональных разработчиков</a:t>
            </a:r>
            <a:endParaRPr lang="en-US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https://learn.javascript.ru/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самый подробный учебник по 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 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 примерами и задачами</a:t>
            </a:r>
            <a:endParaRPr lang="en-US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https://developer.mozilla.org/ru/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документация по 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HTML, CSS, JS 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WebAPI 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от </a:t>
            </a: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Mozilla</a:t>
            </a:r>
            <a:endParaRPr lang="ru-RU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https://metanit.com/web/</a:t>
            </a:r>
            <a:r>
              <a:rPr lang="ru-RU" sz="1800" dirty="0">
                <a:solidFill>
                  <a:srgbClr val="282A2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учебник с большим количеством примеров прикладных задач</a:t>
            </a:r>
            <a:endParaRPr lang="en-US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1800" dirty="0">
              <a:solidFill>
                <a:srgbClr val="282A2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08F74B-1C20-C35A-AF64-6B19D53E8D44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31/31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747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3185C7-4848-A040-5B87-D32C2DEA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Веб-разработка в 2023</a:t>
            </a:r>
            <a:endParaRPr lang="ru-RU" sz="36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6683777-FCE8-40F5-0547-EE90CFB2F9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98"/>
          <a:stretch/>
        </p:blipFill>
        <p:spPr>
          <a:xfrm>
            <a:off x="1008346" y="1690688"/>
            <a:ext cx="10175307" cy="3979402"/>
          </a:xfrm>
          <a:prstGeom prst="rect">
            <a:avLst/>
          </a:prstGeom>
        </p:spPr>
      </p:pic>
      <p:sp>
        <p:nvSpPr>
          <p:cNvPr id="10" name="Объект 2">
            <a:extLst>
              <a:ext uri="{FF2B5EF4-FFF2-40B4-BE49-F238E27FC236}">
                <a16:creationId xmlns:a16="http://schemas.microsoft.com/office/drawing/2014/main" id="{B5CD895D-3E35-9100-8DE2-D1E765A86BF7}"/>
              </a:ext>
            </a:extLst>
          </p:cNvPr>
          <p:cNvSpPr txBox="1">
            <a:spLocks/>
          </p:cNvSpPr>
          <p:nvPr/>
        </p:nvSpPr>
        <p:spPr>
          <a:xfrm>
            <a:off x="838200" y="5922147"/>
            <a:ext cx="10515600" cy="3107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https://madnight.github.io/githut/#/pull_requests/2023/2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A97064-FFFD-CE5C-DFCB-82AF7A2FC4AD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323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3185C7-4848-A040-5B87-D32C2DEAF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Веб-разработка в 2023</a:t>
            </a:r>
            <a:endParaRPr lang="ru-RU" sz="3600" dirty="0"/>
          </a:p>
        </p:txBody>
      </p:sp>
      <p:sp>
        <p:nvSpPr>
          <p:cNvPr id="10" name="Объект 2">
            <a:extLst>
              <a:ext uri="{FF2B5EF4-FFF2-40B4-BE49-F238E27FC236}">
                <a16:creationId xmlns:a16="http://schemas.microsoft.com/office/drawing/2014/main" id="{B5CD895D-3E35-9100-8DE2-D1E765A86BF7}"/>
              </a:ext>
            </a:extLst>
          </p:cNvPr>
          <p:cNvSpPr txBox="1">
            <a:spLocks/>
          </p:cNvSpPr>
          <p:nvPr/>
        </p:nvSpPr>
        <p:spPr>
          <a:xfrm>
            <a:off x="838200" y="5922147"/>
            <a:ext cx="10515600" cy="3107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https://madnight.github.io/githut/#/stars/2023/2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132A38A-4E3F-8916-FFA6-B04719A52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994" y="1602149"/>
            <a:ext cx="10626012" cy="41757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282902-1232-8F9C-DEF4-70811AC97328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356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Зачем эти знания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Понимание того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 что происходит на каждом этапе разработки веб-приложений</a:t>
            </a:r>
          </a:p>
        </p:txBody>
      </p:sp>
      <p:pic>
        <p:nvPicPr>
          <p:cNvPr id="8194" name="Picture 2" descr="Web Application Development in 2023 - A Detailed Guide">
            <a:extLst>
              <a:ext uri="{FF2B5EF4-FFF2-40B4-BE49-F238E27FC236}">
                <a16:creationId xmlns:a16="http://schemas.microsoft.com/office/drawing/2014/main" id="{37871D7C-6D61-E3CD-05B9-04B27D512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816" y="2766883"/>
            <a:ext cx="6238368" cy="327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CD6340-D712-22E7-803A-BA80F6E052D6}"/>
              </a:ext>
            </a:extLst>
          </p:cNvPr>
          <p:cNvSpPr txBox="1"/>
          <p:nvPr/>
        </p:nvSpPr>
        <p:spPr>
          <a:xfrm>
            <a:off x="2376585" y="6176963"/>
            <a:ext cx="743883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https://kissflow.com/application-development/web-application-development/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98155B-264A-2164-A5BC-BBCD3CE56BD7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6/31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426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Зачем эти знания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Более эффективное планирование фичей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8FE2F603-90AA-DAD8-A4B9-AB0BA9D46062}"/>
              </a:ext>
            </a:extLst>
          </p:cNvPr>
          <p:cNvGrpSpPr/>
          <p:nvPr/>
        </p:nvGrpSpPr>
        <p:grpSpPr>
          <a:xfrm>
            <a:off x="783663" y="2827175"/>
            <a:ext cx="10624673" cy="2817843"/>
            <a:chOff x="838200" y="3181735"/>
            <a:chExt cx="11025987" cy="2827178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414BECD8-2523-B4B5-40BF-6841C8E688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3181735"/>
              <a:ext cx="2756497" cy="2827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2" name="Picture 4">
              <a:extLst>
                <a:ext uri="{FF2B5EF4-FFF2-40B4-BE49-F238E27FC236}">
                  <a16:creationId xmlns:a16="http://schemas.microsoft.com/office/drawing/2014/main" id="{61DE4D85-1F5C-1D87-3526-937742A8F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94698" y="3181736"/>
              <a:ext cx="2756496" cy="2827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>
              <a:extLst>
                <a:ext uri="{FF2B5EF4-FFF2-40B4-BE49-F238E27FC236}">
                  <a16:creationId xmlns:a16="http://schemas.microsoft.com/office/drawing/2014/main" id="{C298B208-6E93-B2E4-9EFB-B419666BF5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1194" y="3181738"/>
              <a:ext cx="2756496" cy="2827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6" name="Picture 8">
              <a:extLst>
                <a:ext uri="{FF2B5EF4-FFF2-40B4-BE49-F238E27FC236}">
                  <a16:creationId xmlns:a16="http://schemas.microsoft.com/office/drawing/2014/main" id="{AA3A926C-A29A-EC54-F856-051AFEAC64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7690" y="3181735"/>
              <a:ext cx="2756497" cy="28271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9E26981-D13E-AB89-85A5-9F48826FD173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7/31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849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Зачем эти знания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8412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Меньше шансов взаимодействия с недобросовестными разработчиками</a:t>
            </a:r>
          </a:p>
        </p:txBody>
      </p:sp>
      <p:pic>
        <p:nvPicPr>
          <p:cNvPr id="5122" name="Picture 2" descr="Уверен, среди ваших коллег есть такой Рафаэль | Пикабу">
            <a:extLst>
              <a:ext uri="{FF2B5EF4-FFF2-40B4-BE49-F238E27FC236}">
                <a16:creationId xmlns:a16="http://schemas.microsoft.com/office/drawing/2014/main" id="{91471561-1CD4-835F-04EB-10A15A47D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3807" y="2624468"/>
            <a:ext cx="4844386" cy="355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BE94DB-3D13-3194-4C79-26015BC17DDB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8/31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396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F3BB7-FF24-6511-9BFF-1F181FBD7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Arial" panose="020B0604020202020204" pitchFamily="34" charset="0"/>
                <a:cs typeface="Arial" panose="020B0604020202020204" pitchFamily="34" charset="0"/>
              </a:rPr>
              <a:t>Зачем эти знания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ru-RU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01C563-3860-7B68-D337-58BFB2F317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49408" cy="4351338"/>
          </a:xfrm>
        </p:spPr>
        <p:txBody>
          <a:bodyPr>
            <a:normAutofit/>
          </a:bodyPr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Более грамотное проектирование дизайна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7FAF24-242B-663B-C11A-118D28D8E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027" y="2726599"/>
            <a:ext cx="6309946" cy="2965075"/>
          </a:xfrm>
          <a:prstGeom prst="rect">
            <a:avLst/>
          </a:prstGeom>
        </p:spPr>
      </p:pic>
      <p:sp>
        <p:nvSpPr>
          <p:cNvPr id="6" name="Объект 2">
            <a:extLst>
              <a:ext uri="{FF2B5EF4-FFF2-40B4-BE49-F238E27FC236}">
                <a16:creationId xmlns:a16="http://schemas.microsoft.com/office/drawing/2014/main" id="{F6B72A08-CF98-3839-9112-375F0D786E12}"/>
              </a:ext>
            </a:extLst>
          </p:cNvPr>
          <p:cNvSpPr txBox="1">
            <a:spLocks/>
          </p:cNvSpPr>
          <p:nvPr/>
        </p:nvSpPr>
        <p:spPr>
          <a:xfrm>
            <a:off x="838200" y="5866164"/>
            <a:ext cx="10515600" cy="3107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https://userinyerface.com/game.html</a:t>
            </a:r>
            <a:endParaRPr lang="ru-RU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5B404D-AEC1-F2C8-72C9-0ACB0917295B}"/>
              </a:ext>
            </a:extLst>
          </p:cNvPr>
          <p:cNvSpPr txBox="1"/>
          <p:nvPr/>
        </p:nvSpPr>
        <p:spPr>
          <a:xfrm>
            <a:off x="10951029" y="6395523"/>
            <a:ext cx="1240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9/31</a:t>
            </a:r>
            <a:endParaRPr lang="ru-RU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880874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</TotalTime>
  <Words>1091</Words>
  <Application>Microsoft Macintosh PowerPoint</Application>
  <PresentationFormat>Widescreen</PresentationFormat>
  <Paragraphs>206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Symbol</vt:lpstr>
      <vt:lpstr>Тема Office</vt:lpstr>
      <vt:lpstr>Веб-программирование</vt:lpstr>
      <vt:lpstr>Веб-разработка в 2023</vt:lpstr>
      <vt:lpstr>Веб-разработка в 2023</vt:lpstr>
      <vt:lpstr>Веб-разработка в 2023</vt:lpstr>
      <vt:lpstr>Веб-разработка в 2023</vt:lpstr>
      <vt:lpstr>Зачем эти знания?</vt:lpstr>
      <vt:lpstr>Зачем эти знания?</vt:lpstr>
      <vt:lpstr>Зачем эти знания?</vt:lpstr>
      <vt:lpstr>Зачем эти знания?</vt:lpstr>
      <vt:lpstr>Зачем эти знания?</vt:lpstr>
      <vt:lpstr>Структура курса</vt:lpstr>
      <vt:lpstr>Структура курса</vt:lpstr>
      <vt:lpstr>Структура курса</vt:lpstr>
      <vt:lpstr>Современная веб-разработка</vt:lpstr>
      <vt:lpstr>Современная веб-разработка</vt:lpstr>
      <vt:lpstr>Современная веб-разработка</vt:lpstr>
      <vt:lpstr>Как работают веб-приложения?</vt:lpstr>
      <vt:lpstr>HTML, CSS и JS</vt:lpstr>
      <vt:lpstr>Виды веб-приложений</vt:lpstr>
      <vt:lpstr>Серверный JavaScript</vt:lpstr>
      <vt:lpstr>Пакетные менеджеры</vt:lpstr>
      <vt:lpstr>UI-библиотеки и фреймворки</vt:lpstr>
      <vt:lpstr>UI-библиотеки и фреймворки</vt:lpstr>
      <vt:lpstr>TypeScript</vt:lpstr>
      <vt:lpstr>Системы контроля версий (VCS)</vt:lpstr>
      <vt:lpstr>Линтинг</vt:lpstr>
      <vt:lpstr>Сборка</vt:lpstr>
      <vt:lpstr>Тестирование</vt:lpstr>
      <vt:lpstr>Тестирование</vt:lpstr>
      <vt:lpstr>No-Code (Low-Code) решения</vt:lpstr>
      <vt:lpstr>Полезные материалы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Веб-программирование</dc:title>
  <dc:creator>Никита Ляпин</dc:creator>
  <cp:lastModifiedBy>Nikita Liapin</cp:lastModifiedBy>
  <cp:revision>41</cp:revision>
  <dcterms:created xsi:type="dcterms:W3CDTF">2023-09-24T08:04:12Z</dcterms:created>
  <dcterms:modified xsi:type="dcterms:W3CDTF">2023-10-15T20:02:27Z</dcterms:modified>
</cp:coreProperties>
</file>